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7230-C9C0-4DD7-83EF-1C6B7A51A35F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B175E-CE93-42EC-9DCB-54C27F75F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399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7230-C9C0-4DD7-83EF-1C6B7A51A35F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B175E-CE93-42EC-9DCB-54C27F75F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772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7230-C9C0-4DD7-83EF-1C6B7A51A35F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B175E-CE93-42EC-9DCB-54C27F75F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289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7230-C9C0-4DD7-83EF-1C6B7A51A35F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B175E-CE93-42EC-9DCB-54C27F75F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650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7230-C9C0-4DD7-83EF-1C6B7A51A35F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B175E-CE93-42EC-9DCB-54C27F75F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71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7230-C9C0-4DD7-83EF-1C6B7A51A35F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B175E-CE93-42EC-9DCB-54C27F75F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131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7230-C9C0-4DD7-83EF-1C6B7A51A35F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B175E-CE93-42EC-9DCB-54C27F75F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922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7230-C9C0-4DD7-83EF-1C6B7A51A35F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B175E-CE93-42EC-9DCB-54C27F75F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394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7230-C9C0-4DD7-83EF-1C6B7A51A35F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B175E-CE93-42EC-9DCB-54C27F75F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312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7230-C9C0-4DD7-83EF-1C6B7A51A35F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B175E-CE93-42EC-9DCB-54C27F75F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301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7230-C9C0-4DD7-83EF-1C6B7A51A35F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B175E-CE93-42EC-9DCB-54C27F75F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41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87230-C9C0-4DD7-83EF-1C6B7A51A35F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B175E-CE93-42EC-9DCB-54C27F75F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27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291405"/>
            <a:ext cx="2209800" cy="83099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>
                <a:latin typeface="Georgia" pitchFamily="18" charset="0"/>
              </a:rPr>
              <a:t>1. Obtain HARB application from </a:t>
            </a:r>
            <a:r>
              <a:rPr lang="en-US" sz="1200" dirty="0" smtClean="0">
                <a:latin typeface="Georgia" pitchFamily="18" charset="0"/>
              </a:rPr>
              <a:t>Borough (S. 5</a:t>
            </a:r>
            <a:r>
              <a:rPr lang="en-US" sz="1200" baseline="30000" dirty="0" smtClean="0">
                <a:latin typeface="Georgia" pitchFamily="18" charset="0"/>
              </a:rPr>
              <a:t>th</a:t>
            </a:r>
            <a:r>
              <a:rPr lang="en-US" sz="1200" dirty="0" smtClean="0">
                <a:latin typeface="Georgia" pitchFamily="18" charset="0"/>
              </a:rPr>
              <a:t> St) or CK-COG (1600 Industrial Blvd), also available on-line</a:t>
            </a:r>
            <a:endParaRPr lang="en-US" sz="1200" dirty="0">
              <a:latin typeface="Georg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38400" y="2971799"/>
            <a:ext cx="2286000" cy="9541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>
                <a:latin typeface="Georgia" pitchFamily="18" charset="0"/>
              </a:rPr>
              <a:t>2. Submit application at </a:t>
            </a:r>
            <a:r>
              <a:rPr lang="en-US" sz="1200" dirty="0" smtClean="0">
                <a:latin typeface="Georgia" pitchFamily="18" charset="0"/>
              </a:rPr>
              <a:t>CK-COG You </a:t>
            </a:r>
            <a:r>
              <a:rPr lang="en-US" sz="1200" dirty="0" smtClean="0">
                <a:latin typeface="Georgia" pitchFamily="18" charset="0"/>
              </a:rPr>
              <a:t>will receive notice in the mail when your hearing is scheduled.</a:t>
            </a:r>
          </a:p>
          <a:p>
            <a:endParaRPr lang="en-US" sz="800" dirty="0">
              <a:latin typeface="Georgia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86200" y="5333999"/>
            <a:ext cx="2667000" cy="12003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>
                <a:latin typeface="Georgia" pitchFamily="18" charset="0"/>
              </a:rPr>
              <a:t>3. HARB MEETING: You or a designated representative should present your project verbally to the Board, they will have already reviewed your application independently</a:t>
            </a:r>
            <a:endParaRPr lang="en-US" sz="1200" dirty="0">
              <a:latin typeface="Georgia" pitchFamily="18" charset="0"/>
            </a:endParaRPr>
          </a:p>
        </p:txBody>
      </p:sp>
      <p:sp>
        <p:nvSpPr>
          <p:cNvPr id="12" name="Down Arrow 11"/>
          <p:cNvSpPr/>
          <p:nvPr/>
        </p:nvSpPr>
        <p:spPr>
          <a:xfrm>
            <a:off x="3848100" y="4343400"/>
            <a:ext cx="533400" cy="838200"/>
          </a:xfrm>
          <a:prstGeom prst="downArrow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15433" y="1981200"/>
            <a:ext cx="2514600" cy="1219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QUESTIONS?</a:t>
            </a:r>
          </a:p>
          <a:p>
            <a:pPr algn="ctr"/>
            <a:r>
              <a:rPr lang="en-US" sz="1000" dirty="0" smtClean="0"/>
              <a:t>The Zoning Officer – currently Matt </a:t>
            </a:r>
            <a:r>
              <a:rPr lang="en-US" sz="1000" dirty="0" err="1" smtClean="0"/>
              <a:t>Sauers</a:t>
            </a:r>
            <a:r>
              <a:rPr lang="en-US" sz="1000" dirty="0" smtClean="0"/>
              <a:t>, CK-COG will assist and he will communicate directly with HARB Members if appropriate</a:t>
            </a:r>
            <a:endParaRPr lang="en-US" sz="1000" dirty="0"/>
          </a:p>
        </p:txBody>
      </p:sp>
      <p:sp>
        <p:nvSpPr>
          <p:cNvPr id="5" name="Down Arrow 4"/>
          <p:cNvSpPr/>
          <p:nvPr/>
        </p:nvSpPr>
        <p:spPr>
          <a:xfrm>
            <a:off x="2400300" y="1905000"/>
            <a:ext cx="533400" cy="838200"/>
          </a:xfrm>
          <a:prstGeom prst="downArrow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09600" y="4343400"/>
            <a:ext cx="2057400" cy="16002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  <a:t>HARB meets each month on the 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  <a:t>SECOND TUEDAY at 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  <a:t>5:00pm. 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  <a:t> Meetings are held in the Borough Building, S. 5</a:t>
            </a:r>
            <a:r>
              <a:rPr lang="en-US" sz="1200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  <a:t>th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  <a:t> Street.</a:t>
            </a:r>
            <a:endParaRPr lang="en-US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Georgia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029200" y="2971799"/>
            <a:ext cx="3886200" cy="220980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  <a:t>Photographs, sketches and product information are invaluable in describing your project.  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Georgia" pitchFamily="18" charset="0"/>
            </a:endParaRPr>
          </a:p>
          <a:p>
            <a:pPr algn="ctr"/>
            <a:endParaRPr lang="en-US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Georgia" pitchFamily="18" charset="0"/>
            </a:endParaRPr>
          </a:p>
          <a:p>
            <a:pPr algn="ct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  <a:t>If your project is mainly repair/replacement type of work; photographs of your building and product information on your proposed materials will likely suffice.</a:t>
            </a:r>
          </a:p>
          <a:p>
            <a:pPr algn="ctr"/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Georgia" pitchFamily="18" charset="0"/>
            </a:endParaRPr>
          </a:p>
          <a:p>
            <a:pPr algn="ct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  <a:t>If your project involves an addition or change in windows/door openings or roof lines you will likely also need a drawing/sketch to adequately describe your project. 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2848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62400" y="228600"/>
            <a:ext cx="2715986" cy="156966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>
                <a:latin typeface="Georgia" pitchFamily="18" charset="0"/>
              </a:rPr>
              <a:t>4. HARB </a:t>
            </a:r>
            <a:r>
              <a:rPr lang="en-US" sz="1200" dirty="0" smtClean="0">
                <a:latin typeface="Georgia" pitchFamily="18" charset="0"/>
              </a:rPr>
              <a:t>members </a:t>
            </a:r>
            <a:r>
              <a:rPr lang="en-US" sz="1200" dirty="0" smtClean="0">
                <a:latin typeface="Georgia" pitchFamily="18" charset="0"/>
              </a:rPr>
              <a:t>will have questions.  Options will likely be discussed.  If members feel you should consider alternative treatments for your project, they will offer suggestions. Once a consensus is reached, the HARB will make a motion and vote on your application.</a:t>
            </a:r>
            <a:endParaRPr lang="en-US" sz="1200" dirty="0">
              <a:latin typeface="Georg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0" y="3227963"/>
            <a:ext cx="2019300" cy="187743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>
                <a:latin typeface="Georgia" pitchFamily="18" charset="0"/>
              </a:rPr>
              <a:t>5. BOROUGH COUNCIL MEETING</a:t>
            </a:r>
          </a:p>
          <a:p>
            <a:r>
              <a:rPr lang="en-US" sz="1200" dirty="0" smtClean="0">
                <a:latin typeface="Georgia" pitchFamily="18" charset="0"/>
              </a:rPr>
              <a:t>Council actually ‘approves’ your application based upon HARB’s recommendation.  Council has the authority to ‘over-turn’ HARB’s recommendations.</a:t>
            </a:r>
          </a:p>
          <a:p>
            <a:endParaRPr lang="en-US" sz="800" dirty="0">
              <a:latin typeface="Georgia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78386" y="5613737"/>
            <a:ext cx="2160814" cy="101566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>
                <a:latin typeface="Georgia" pitchFamily="18" charset="0"/>
              </a:rPr>
              <a:t>6. Pick up your Building or Zoning Permit with your Certificate of Appropriateness at the </a:t>
            </a:r>
            <a:r>
              <a:rPr lang="en-US" sz="1200" dirty="0" smtClean="0">
                <a:latin typeface="Georgia" pitchFamily="18" charset="0"/>
              </a:rPr>
              <a:t>CK-COG (1600 Ind</a:t>
            </a:r>
            <a:r>
              <a:rPr lang="en-US" sz="1200" dirty="0" smtClean="0">
                <a:latin typeface="Georgia" pitchFamily="18" charset="0"/>
              </a:rPr>
              <a:t>ustrial Blvd</a:t>
            </a:r>
            <a:r>
              <a:rPr lang="en-US" sz="1200" dirty="0" smtClean="0">
                <a:latin typeface="Georgia" pitchFamily="18" charset="0"/>
              </a:rPr>
              <a:t>.)</a:t>
            </a:r>
            <a:endParaRPr lang="en-US" sz="1200" dirty="0">
              <a:latin typeface="Georgia" pitchFamily="18" charset="0"/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5306786" y="2057400"/>
            <a:ext cx="533400" cy="838200"/>
          </a:xfrm>
          <a:prstGeom prst="downArrow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6678386" y="4724400"/>
            <a:ext cx="533400" cy="838200"/>
          </a:xfrm>
          <a:prstGeom prst="downArrow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6019800" y="1847068"/>
            <a:ext cx="2667000" cy="13335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/>
              <a:t>Satisfied with HARB’s Recommendation? </a:t>
            </a:r>
          </a:p>
          <a:p>
            <a:pPr algn="ctr"/>
            <a:r>
              <a:rPr lang="en-US" sz="1000" dirty="0" smtClean="0"/>
              <a:t>No need to do any more, Borough Council will ‘approve’ your application at their meeting and release the information to the Code Official</a:t>
            </a:r>
            <a:endParaRPr lang="en-US" sz="1000" dirty="0"/>
          </a:p>
        </p:txBody>
      </p:sp>
      <p:sp>
        <p:nvSpPr>
          <p:cNvPr id="11" name="Rectangle 10"/>
          <p:cNvSpPr/>
          <p:nvPr/>
        </p:nvSpPr>
        <p:spPr>
          <a:xfrm>
            <a:off x="1905000" y="3505200"/>
            <a:ext cx="2057400" cy="16002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Prepare a rationale for your disagreement with HARB’s recommendation.  Be prepared to clearly explain why you think HARB’s decision is unreasonable.</a:t>
            </a:r>
          </a:p>
          <a:p>
            <a:pPr algn="ctr"/>
            <a:r>
              <a:rPr lang="en-US" sz="1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Does it require you to spend significantly more $$ than you would otherwise?  </a:t>
            </a:r>
          </a:p>
          <a:p>
            <a:pPr algn="ctr"/>
            <a:r>
              <a:rPr lang="en-US" sz="1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Does it limit your use of the property?</a:t>
            </a:r>
            <a:endParaRPr lang="en-US" sz="1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3429000" y="3222647"/>
            <a:ext cx="152400" cy="2825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1" idx="3"/>
          </p:cNvCxnSpPr>
          <p:nvPr/>
        </p:nvCxnSpPr>
        <p:spPr>
          <a:xfrm>
            <a:off x="3962400" y="4305300"/>
            <a:ext cx="1295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2438400" y="1866900"/>
            <a:ext cx="2667000" cy="13335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/>
              <a:t>NOT satisfied with HARB’s Recommendation? </a:t>
            </a:r>
          </a:p>
          <a:p>
            <a:pPr algn="ctr"/>
            <a:r>
              <a:rPr lang="en-US" sz="1000" dirty="0" smtClean="0"/>
              <a:t>Contact the Borough to be put on the agenda for the next Borough Council Meeting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4620187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380</Words>
  <Application>Microsoft Office PowerPoint</Application>
  <PresentationFormat>On-screen Show (4:3)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Georgia</vt:lpstr>
      <vt:lpstr>Office Theme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tedstrosser</dc:creator>
  <cp:lastModifiedBy>Ted Strosser</cp:lastModifiedBy>
  <cp:revision>10</cp:revision>
  <dcterms:created xsi:type="dcterms:W3CDTF">2012-08-31T19:07:11Z</dcterms:created>
  <dcterms:modified xsi:type="dcterms:W3CDTF">2014-05-06T19:12:52Z</dcterms:modified>
</cp:coreProperties>
</file>